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3" r:id="rId10"/>
    <p:sldId id="264" r:id="rId11"/>
    <p:sldId id="261" r:id="rId12"/>
    <p:sldId id="265" r:id="rId13"/>
    <p:sldId id="262" r:id="rId14"/>
  </p:sldIdLst>
  <p:sldSz cx="18288000" cy="10287000"/>
  <p:notesSz cx="6858000" cy="9144000"/>
  <p:embeddedFontLst>
    <p:embeddedFont>
      <p:font typeface="Avenir" panose="020B0604020202020204" charset="0"/>
      <p:regular r:id="rId16"/>
    </p:embeddedFont>
    <p:embeddedFont>
      <p:font typeface="Avenir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FDE73-93CA-4016-BDD7-0CE7D3B2B61D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218C3-148C-4793-B3B5-05920187FD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64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hassist.org/members/member_engagement/groups.aspx?code=PADay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hassist.org/general/custom.asp?page=Volunteer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218C3-148C-4793-B3B5-05920187FD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82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to how to become a PA – AAPA https://www.pathassist.org/page/Become_PA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218C3-148C-4793-B3B5-05920187FD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to poster and PA day </a:t>
            </a:r>
            <a:r>
              <a:rPr lang="en-US" dirty="0">
                <a:hlinkClick r:id="rId3"/>
              </a:rPr>
              <a:t>https://www.pathassist.org/members/member_engagement/groups.aspx?code=PADay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218C3-148C-4793-B3B5-05920187FD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8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to volunteer website </a:t>
            </a:r>
            <a:r>
              <a:rPr lang="en-US" dirty="0">
                <a:hlinkClick r:id="rId3"/>
              </a:rPr>
              <a:t>https://www.pathassist.org/general/custom.asp?page=Volunteer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218C3-148C-4793-B3B5-05920187FD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253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Links to conference pages of professional societies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0218C3-148C-4793-B3B5-05920187FD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2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https://www.pathassist.org/page/Become_PA" TargetMode="Externa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https://www.pathassist.org/members/member_engagement/groups.aspx?code=PADay" TargetMode="Externa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athassist.org/general/custom.asp?page=Volunteer" TargetMode="External"/><Relationship Id="rId3" Type="http://schemas.openxmlformats.org/officeDocument/2006/relationships/image" Target="../media/image16.jpeg"/><Relationship Id="rId7" Type="http://schemas.openxmlformats.org/officeDocument/2006/relationships/hyperlink" Target="mailto:info@pathassist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afs.org/meetings-and-conferences" TargetMode="External"/><Relationship Id="rId5" Type="http://schemas.openxmlformats.org/officeDocument/2006/relationships/hyperlink" Target="https://www.thename.org/future-name-annual-meetings" TargetMode="Externa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athassist.org/default.aspx" TargetMode="External"/><Relationship Id="rId5" Type="http://schemas.openxmlformats.org/officeDocument/2006/relationships/hyperlink" Target="mailto:info@pathassist.org" TargetMode="Externa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4264" y="-109514"/>
            <a:ext cx="4109057" cy="1138214"/>
          </a:xfrm>
          <a:custGeom>
            <a:avLst/>
            <a:gdLst/>
            <a:ahLst/>
            <a:cxnLst/>
            <a:rect l="l" t="t" r="r" b="b"/>
            <a:pathLst>
              <a:path w="4109057" h="1138214">
                <a:moveTo>
                  <a:pt x="0" y="0"/>
                </a:moveTo>
                <a:lnTo>
                  <a:pt x="4109057" y="0"/>
                </a:lnTo>
                <a:lnTo>
                  <a:pt x="4109057" y="1138214"/>
                </a:lnTo>
                <a:lnTo>
                  <a:pt x="0" y="11382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9757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01426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15414" y="1370445"/>
            <a:ext cx="5756575" cy="2014801"/>
          </a:xfrm>
          <a:custGeom>
            <a:avLst/>
            <a:gdLst/>
            <a:ahLst/>
            <a:cxnLst/>
            <a:rect l="l" t="t" r="r" b="b"/>
            <a:pathLst>
              <a:path w="5756575" h="2014801">
                <a:moveTo>
                  <a:pt x="0" y="0"/>
                </a:moveTo>
                <a:lnTo>
                  <a:pt x="5756575" y="0"/>
                </a:lnTo>
                <a:lnTo>
                  <a:pt x="5756575" y="2014801"/>
                </a:lnTo>
                <a:lnTo>
                  <a:pt x="0" y="20148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400093" y="3981564"/>
            <a:ext cx="15287707" cy="3193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250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Happy PA Day!</a:t>
            </a:r>
          </a:p>
          <a:p>
            <a:pPr algn="l">
              <a:lnSpc>
                <a:spcPts val="8250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April 14, 2026</a:t>
            </a:r>
          </a:p>
          <a:p>
            <a:pPr algn="l">
              <a:lnSpc>
                <a:spcPts val="8250"/>
              </a:lnSpc>
              <a:spcBef>
                <a:spcPct val="0"/>
              </a:spcBef>
            </a:pPr>
            <a:r>
              <a:rPr lang="en-US" sz="7200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How to Advocate For Your Career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2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17556" y="2785548"/>
            <a:ext cx="10804549" cy="3116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61"/>
              </a:lnSpc>
            </a:pPr>
            <a:r>
              <a:rPr lang="en-US" sz="7328" b="1" dirty="0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Advocacy can seem daunting, but if you know where to look…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12240320" y="3842283"/>
            <a:ext cx="7435525" cy="2602434"/>
          </a:xfrm>
          <a:custGeom>
            <a:avLst/>
            <a:gdLst/>
            <a:ahLst/>
            <a:cxnLst/>
            <a:rect l="l" t="t" r="r" b="b"/>
            <a:pathLst>
              <a:path w="7435525" h="2602434">
                <a:moveTo>
                  <a:pt x="0" y="0"/>
                </a:moveTo>
                <a:lnTo>
                  <a:pt x="7435526" y="0"/>
                </a:lnTo>
                <a:lnTo>
                  <a:pt x="7435526" y="2602434"/>
                </a:lnTo>
                <a:lnTo>
                  <a:pt x="0" y="26024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417556" y="8743289"/>
            <a:ext cx="4102978" cy="1527297"/>
          </a:xfrm>
          <a:custGeom>
            <a:avLst/>
            <a:gdLst/>
            <a:ahLst/>
            <a:cxnLst/>
            <a:rect l="l" t="t" r="r" b="b"/>
            <a:pathLst>
              <a:path w="4102978" h="1527297">
                <a:moveTo>
                  <a:pt x="0" y="0"/>
                </a:moveTo>
                <a:lnTo>
                  <a:pt x="4102979" y="0"/>
                </a:lnTo>
                <a:lnTo>
                  <a:pt x="4102979" y="1527296"/>
                </a:lnTo>
                <a:lnTo>
                  <a:pt x="0" y="15272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47021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6" descr="Person with binoculars illustration">
            <a:extLst>
              <a:ext uri="{FF2B5EF4-FFF2-40B4-BE49-F238E27FC236}">
                <a16:creationId xmlns:a16="http://schemas.microsoft.com/office/drawing/2014/main" id="{889B4EF7-B81E-288D-B91C-ACB5D0E6A1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060" y="6132707"/>
            <a:ext cx="6501278" cy="3374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2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417556" y="8494652"/>
            <a:ext cx="4102978" cy="1527297"/>
          </a:xfrm>
          <a:custGeom>
            <a:avLst/>
            <a:gdLst/>
            <a:ahLst/>
            <a:cxnLst/>
            <a:rect l="l" t="t" r="r" b="b"/>
            <a:pathLst>
              <a:path w="4102978" h="1527297">
                <a:moveTo>
                  <a:pt x="0" y="0"/>
                </a:moveTo>
                <a:lnTo>
                  <a:pt x="4102979" y="0"/>
                </a:lnTo>
                <a:lnTo>
                  <a:pt x="4102979" y="1527296"/>
                </a:lnTo>
                <a:lnTo>
                  <a:pt x="0" y="1527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470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417556" y="2785548"/>
            <a:ext cx="10804549" cy="207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61"/>
              </a:lnSpc>
            </a:pPr>
            <a:r>
              <a:rPr lang="en-US" sz="7328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The future will seem much brighter!</a:t>
            </a:r>
          </a:p>
        </p:txBody>
      </p:sp>
      <p:pic>
        <p:nvPicPr>
          <p:cNvPr id="9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8ADD262-CFCF-DD87-F75D-9E8BFA85D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851113" y="4564328"/>
            <a:ext cx="5894640" cy="1626333"/>
          </a:xfrm>
          <a:prstGeom prst="rect">
            <a:avLst/>
          </a:prstGeom>
        </p:spPr>
      </p:pic>
      <p:pic>
        <p:nvPicPr>
          <p:cNvPr id="10" name="Picture 9" descr="People standing in a row wearing graduation caps with tassels and gowns">
            <a:extLst>
              <a:ext uri="{FF2B5EF4-FFF2-40B4-BE49-F238E27FC236}">
                <a16:creationId xmlns:a16="http://schemas.microsoft.com/office/drawing/2014/main" id="{FAAE10F5-18F2-8096-BABA-7F829BE519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540" y="5143500"/>
            <a:ext cx="5086350" cy="3390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1629" y="76200"/>
            <a:ext cx="4111692" cy="1138944"/>
          </a:xfrm>
          <a:custGeom>
            <a:avLst/>
            <a:gdLst/>
            <a:ahLst/>
            <a:cxnLst/>
            <a:rect l="l" t="t" r="r" b="b"/>
            <a:pathLst>
              <a:path w="4111692" h="1138944">
                <a:moveTo>
                  <a:pt x="0" y="0"/>
                </a:moveTo>
                <a:lnTo>
                  <a:pt x="4111692" y="0"/>
                </a:lnTo>
                <a:lnTo>
                  <a:pt x="4111692" y="1138944"/>
                </a:lnTo>
                <a:lnTo>
                  <a:pt x="0" y="11389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975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57269" y="922397"/>
            <a:ext cx="11608033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Career Fairs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757269" y="2141597"/>
            <a:ext cx="16502031" cy="19050"/>
          </a:xfrm>
          <a:prstGeom prst="line">
            <a:avLst/>
          </a:prstGeom>
          <a:ln w="38100" cap="flat">
            <a:solidFill>
              <a:srgbClr val="008A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57269" y="2703597"/>
            <a:ext cx="16502031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Contact your school district administrators and ask about career fairs</a:t>
            </a:r>
          </a:p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This can start the 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conversation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early, before students choose their career path.</a:t>
            </a:r>
          </a:p>
        </p:txBody>
      </p:sp>
      <p:pic>
        <p:nvPicPr>
          <p:cNvPr id="7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F18AB44-84A9-AF5B-4EEF-F4B9B33466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15034"/>
            <a:ext cx="3177474" cy="876666"/>
          </a:xfrm>
          <a:prstGeom prst="rect">
            <a:avLst/>
          </a:prstGeom>
        </p:spPr>
      </p:pic>
      <p:pic>
        <p:nvPicPr>
          <p:cNvPr id="8" name="Picture 7" descr="Five square speech bubbles in color">
            <a:extLst>
              <a:ext uri="{FF2B5EF4-FFF2-40B4-BE49-F238E27FC236}">
                <a16:creationId xmlns:a16="http://schemas.microsoft.com/office/drawing/2014/main" id="{D633834A-7EA7-0EA5-B57E-5B2040FD69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526" y="5279463"/>
            <a:ext cx="6248400" cy="4373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61629" y="9025938"/>
            <a:ext cx="4111692" cy="1138944"/>
          </a:xfrm>
          <a:custGeom>
            <a:avLst/>
            <a:gdLst/>
            <a:ahLst/>
            <a:cxnLst/>
            <a:rect l="l" t="t" r="r" b="b"/>
            <a:pathLst>
              <a:path w="4111692" h="1138944">
                <a:moveTo>
                  <a:pt x="0" y="0"/>
                </a:moveTo>
                <a:lnTo>
                  <a:pt x="4111692" y="0"/>
                </a:lnTo>
                <a:lnTo>
                  <a:pt x="4111692" y="1138943"/>
                </a:lnTo>
                <a:lnTo>
                  <a:pt x="0" y="1138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975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54811" y="1028700"/>
            <a:ext cx="17530731" cy="85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70"/>
              </a:lnSpc>
            </a:pP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Guest Lectures – </a:t>
            </a: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  <a:hlinkClick r:id="rId5"/>
              </a:rPr>
              <a:t>It Pays to Know</a:t>
            </a:r>
            <a:endParaRPr lang="en-US" sz="7500" b="1" dirty="0">
              <a:solidFill>
                <a:srgbClr val="01426A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  <p:sp>
        <p:nvSpPr>
          <p:cNvPr id="5" name="AutoShape 5"/>
          <p:cNvSpPr/>
          <p:nvPr/>
        </p:nvSpPr>
        <p:spPr>
          <a:xfrm flipV="1">
            <a:off x="757269" y="2141597"/>
            <a:ext cx="16502031" cy="19050"/>
          </a:xfrm>
          <a:prstGeom prst="line">
            <a:avLst/>
          </a:prstGeom>
          <a:ln w="38100" cap="flat">
            <a:solidFill>
              <a:srgbClr val="008A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57269" y="2703597"/>
            <a:ext cx="16502031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00" indent="-685800" algn="l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Contact your local high school or college administrators and offer to guest lecture in their classes.</a:t>
            </a:r>
          </a:p>
          <a:p>
            <a:pPr marL="1143000" lvl="1" indent="-685800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Anatomy </a:t>
            </a:r>
          </a:p>
          <a:p>
            <a:pPr marL="1143000" lvl="1" indent="-685800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Physiology</a:t>
            </a:r>
          </a:p>
          <a:p>
            <a:pPr marL="1143000" lvl="1" indent="-685800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Anything you feel comfortable with sharing from your knowledge!</a:t>
            </a:r>
          </a:p>
        </p:txBody>
      </p:sp>
      <p:pic>
        <p:nvPicPr>
          <p:cNvPr id="7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90F259D-299A-1ED8-CE17-1A5F875F9C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15034"/>
            <a:ext cx="3177474" cy="876666"/>
          </a:xfrm>
          <a:prstGeom prst="rect">
            <a:avLst/>
          </a:prstGeom>
        </p:spPr>
      </p:pic>
      <p:pic>
        <p:nvPicPr>
          <p:cNvPr id="8" name="Picture 7" descr="Person standing with microphone">
            <a:extLst>
              <a:ext uri="{FF2B5EF4-FFF2-40B4-BE49-F238E27FC236}">
                <a16:creationId xmlns:a16="http://schemas.microsoft.com/office/drawing/2014/main" id="{E1144B5E-3C9B-AD76-804A-7E2DAA8141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6052536"/>
            <a:ext cx="6186843" cy="40865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4D6BFF-7012-112B-8D9E-2D4EFA427E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0" y="6067114"/>
            <a:ext cx="6499215" cy="4029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80C05-9E58-DBBF-1DE3-C699C5A15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E59557-EBD5-4A45-6B17-718E59BC38F2}"/>
              </a:ext>
            </a:extLst>
          </p:cNvPr>
          <p:cNvSpPr/>
          <p:nvPr/>
        </p:nvSpPr>
        <p:spPr>
          <a:xfrm>
            <a:off x="13861629" y="76200"/>
            <a:ext cx="4111692" cy="1138944"/>
          </a:xfrm>
          <a:custGeom>
            <a:avLst/>
            <a:gdLst/>
            <a:ahLst/>
            <a:cxnLst/>
            <a:rect l="l" t="t" r="r" b="b"/>
            <a:pathLst>
              <a:path w="4111692" h="1138944">
                <a:moveTo>
                  <a:pt x="0" y="0"/>
                </a:moveTo>
                <a:lnTo>
                  <a:pt x="4111692" y="0"/>
                </a:lnTo>
                <a:lnTo>
                  <a:pt x="4111692" y="1138944"/>
                </a:lnTo>
                <a:lnTo>
                  <a:pt x="0" y="11389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75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7B47550-ED65-E0AD-2C9D-5C79C8C12DCE}"/>
              </a:ext>
            </a:extLst>
          </p:cNvPr>
          <p:cNvSpPr txBox="1"/>
          <p:nvPr/>
        </p:nvSpPr>
        <p:spPr>
          <a:xfrm>
            <a:off x="757269" y="922397"/>
            <a:ext cx="11608033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Become a Clinical Site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018D587D-91EE-66BC-3CF7-9752ECE872A4}"/>
              </a:ext>
            </a:extLst>
          </p:cNvPr>
          <p:cNvSpPr/>
          <p:nvPr/>
        </p:nvSpPr>
        <p:spPr>
          <a:xfrm flipV="1">
            <a:off x="757269" y="2141597"/>
            <a:ext cx="16502031" cy="19050"/>
          </a:xfrm>
          <a:prstGeom prst="line">
            <a:avLst/>
          </a:prstGeom>
          <a:ln w="38100" cap="flat">
            <a:solidFill>
              <a:srgbClr val="008A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53A7F66-65BC-9305-2B31-ADD172E1CB78}"/>
              </a:ext>
            </a:extLst>
          </p:cNvPr>
          <p:cNvSpPr txBox="1"/>
          <p:nvPr/>
        </p:nvSpPr>
        <p:spPr>
          <a:xfrm>
            <a:off x="757269" y="2703597"/>
            <a:ext cx="16502031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Check with your supervisor to verify if your workplace has the capabilities to host as a clinical site.</a:t>
            </a:r>
          </a:p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Reach out to your local, upcoming, or alma mater PA program and inquire if they are interested in adding a clinical site.</a:t>
            </a:r>
          </a:p>
        </p:txBody>
      </p:sp>
      <p:pic>
        <p:nvPicPr>
          <p:cNvPr id="7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BDFD7D7-FA1A-EA52-716B-456B70F4E7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15034"/>
            <a:ext cx="3177474" cy="876666"/>
          </a:xfrm>
          <a:prstGeom prst="rect">
            <a:avLst/>
          </a:prstGeom>
        </p:spPr>
      </p:pic>
      <p:pic>
        <p:nvPicPr>
          <p:cNvPr id="9" name="Picture 8" descr="Healthcare colleagues meeting">
            <a:extLst>
              <a:ext uri="{FF2B5EF4-FFF2-40B4-BE49-F238E27FC236}">
                <a16:creationId xmlns:a16="http://schemas.microsoft.com/office/drawing/2014/main" id="{A0AD08A0-6A87-2EB0-3BD9-BD49D62AE9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817" y="5524501"/>
            <a:ext cx="7378983" cy="4267199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12035832-8550-2F73-C6AD-6530B6D0F857}"/>
              </a:ext>
            </a:extLst>
          </p:cNvPr>
          <p:cNvSpPr txBox="1"/>
          <p:nvPr/>
        </p:nvSpPr>
        <p:spPr>
          <a:xfrm>
            <a:off x="722857" y="5994698"/>
            <a:ext cx="10478544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This could be a great recruitment method for your workplace!</a:t>
            </a:r>
          </a:p>
        </p:txBody>
      </p:sp>
    </p:spTree>
    <p:extLst>
      <p:ext uri="{BB962C8B-B14F-4D97-AF65-F5344CB8AC3E}">
        <p14:creationId xmlns:p14="http://schemas.microsoft.com/office/powerpoint/2010/main" val="4012770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A8C2E-CEB4-18D4-6ACE-DA35720CC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EBC2A4D-4BE4-D41B-E722-DA3D1830E64D}"/>
              </a:ext>
            </a:extLst>
          </p:cNvPr>
          <p:cNvSpPr/>
          <p:nvPr/>
        </p:nvSpPr>
        <p:spPr>
          <a:xfrm>
            <a:off x="13861629" y="9025938"/>
            <a:ext cx="4111692" cy="1138944"/>
          </a:xfrm>
          <a:custGeom>
            <a:avLst/>
            <a:gdLst/>
            <a:ahLst/>
            <a:cxnLst/>
            <a:rect l="l" t="t" r="r" b="b"/>
            <a:pathLst>
              <a:path w="4111692" h="1138944">
                <a:moveTo>
                  <a:pt x="0" y="0"/>
                </a:moveTo>
                <a:lnTo>
                  <a:pt x="4111692" y="0"/>
                </a:lnTo>
                <a:lnTo>
                  <a:pt x="4111692" y="1138943"/>
                </a:lnTo>
                <a:lnTo>
                  <a:pt x="0" y="1138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975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0E6BFDC-6FF7-2C57-8168-C958886B9A6B}"/>
              </a:ext>
            </a:extLst>
          </p:cNvPr>
          <p:cNvSpPr txBox="1"/>
          <p:nvPr/>
        </p:nvSpPr>
        <p:spPr>
          <a:xfrm>
            <a:off x="754811" y="1028700"/>
            <a:ext cx="17530731" cy="856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70"/>
              </a:lnSpc>
            </a:pP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Clay Grossing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2652607C-5CA2-B16C-1A73-F189B463886D}"/>
              </a:ext>
            </a:extLst>
          </p:cNvPr>
          <p:cNvSpPr/>
          <p:nvPr/>
        </p:nvSpPr>
        <p:spPr>
          <a:xfrm flipV="1">
            <a:off x="757269" y="2141597"/>
            <a:ext cx="16502031" cy="19050"/>
          </a:xfrm>
          <a:prstGeom prst="line">
            <a:avLst/>
          </a:prstGeom>
          <a:ln w="38100" cap="flat">
            <a:solidFill>
              <a:srgbClr val="008A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CC33FFE-8CCB-4D40-965A-8307EBD2EB4B}"/>
              </a:ext>
            </a:extLst>
          </p:cNvPr>
          <p:cNvSpPr txBox="1"/>
          <p:nvPr/>
        </p:nvSpPr>
        <p:spPr>
          <a:xfrm>
            <a:off x="757269" y="2703597"/>
            <a:ext cx="16502031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00" indent="-685800" algn="l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Purchase reusable model clay such as plasticine or Crayola Model Magic.</a:t>
            </a:r>
          </a:p>
          <a:p>
            <a:pPr marL="685800" indent="-685800" algn="l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Make your own specimens to practice grossing with PA students, residents, or demonstrate grossing to grade schoolers interested in the career. </a:t>
            </a:r>
          </a:p>
        </p:txBody>
      </p:sp>
      <p:pic>
        <p:nvPicPr>
          <p:cNvPr id="7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2635261-49B2-8DB0-4D41-14579F7828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15034"/>
            <a:ext cx="3177474" cy="8766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6C931B-8532-8D38-ADC1-12F7129485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5956077"/>
            <a:ext cx="3732602" cy="3932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4726AF-2CA6-AF06-F3A5-4644093E02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221" r="17500" b="3410"/>
          <a:stretch>
            <a:fillRect/>
          </a:stretch>
        </p:blipFill>
        <p:spPr>
          <a:xfrm>
            <a:off x="7890764" y="5993679"/>
            <a:ext cx="3955531" cy="38668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716E37D-5CBF-B902-FF50-10FB4DDC985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7928" r="75299" b="24743"/>
          <a:stretch>
            <a:fillRect/>
          </a:stretch>
        </p:blipFill>
        <p:spPr>
          <a:xfrm>
            <a:off x="12268200" y="5909603"/>
            <a:ext cx="3844984" cy="36114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9CD947-5877-2539-3A81-54D98BABB2DB}"/>
              </a:ext>
            </a:extLst>
          </p:cNvPr>
          <p:cNvSpPr txBox="1"/>
          <p:nvPr/>
        </p:nvSpPr>
        <p:spPr>
          <a:xfrm>
            <a:off x="3810000" y="9888796"/>
            <a:ext cx="7374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 credits to Lucie Bennett-Stein, PA(ASCP) and Taylor Treadway, PA(ASCP)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63F4CF-8D49-EA45-9E8B-156BB274D3F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075" t="38748" r="4139" b="38933"/>
          <a:stretch>
            <a:fillRect/>
          </a:stretch>
        </p:blipFill>
        <p:spPr>
          <a:xfrm>
            <a:off x="14394074" y="2703597"/>
            <a:ext cx="2668072" cy="64877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3327748-9F8E-DB92-ED29-FC75411E3BC4}"/>
              </a:ext>
            </a:extLst>
          </p:cNvPr>
          <p:cNvSpPr txBox="1"/>
          <p:nvPr/>
        </p:nvSpPr>
        <p:spPr>
          <a:xfrm>
            <a:off x="14352125" y="3275206"/>
            <a:ext cx="310052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Avenir" panose="020B0604020202020204" charset="0"/>
              </a:rPr>
              <a:t>https://freebiesupply.com/logos/crayola-logo-3/</a:t>
            </a:r>
          </a:p>
        </p:txBody>
      </p:sp>
    </p:spTree>
    <p:extLst>
      <p:ext uri="{BB962C8B-B14F-4D97-AF65-F5344CB8AC3E}">
        <p14:creationId xmlns:p14="http://schemas.microsoft.com/office/powerpoint/2010/main" val="3150512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wo people with speech bubbles">
            <a:extLst>
              <a:ext uri="{FF2B5EF4-FFF2-40B4-BE49-F238E27FC236}">
                <a16:creationId xmlns:a16="http://schemas.microsoft.com/office/drawing/2014/main" id="{A3306622-3FF0-A749-3252-30E44F33A4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860" y="2743200"/>
            <a:ext cx="5271696" cy="7048500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13156322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3347864" y="72629"/>
            <a:ext cx="3719894" cy="2350207"/>
          </a:xfrm>
          <a:custGeom>
            <a:avLst/>
            <a:gdLst/>
            <a:ahLst/>
            <a:cxnLst/>
            <a:rect l="l" t="t" r="r" b="b"/>
            <a:pathLst>
              <a:path w="3719894" h="2350207">
                <a:moveTo>
                  <a:pt x="0" y="0"/>
                </a:moveTo>
                <a:lnTo>
                  <a:pt x="3719894" y="0"/>
                </a:lnTo>
                <a:lnTo>
                  <a:pt x="3719894" y="2350207"/>
                </a:lnTo>
                <a:lnTo>
                  <a:pt x="0" y="23502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5000"/>
            </a:blip>
            <a:stretch>
              <a:fillRect t="-6685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flipV="1">
            <a:off x="757269" y="2141597"/>
            <a:ext cx="16502031" cy="19050"/>
          </a:xfrm>
          <a:prstGeom prst="line">
            <a:avLst/>
          </a:prstGeom>
          <a:ln w="38100" cap="flat">
            <a:solidFill>
              <a:srgbClr val="008A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757269" y="2703597"/>
            <a:ext cx="11608033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5800" indent="-685800" algn="l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Reach out to 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7"/>
              </a:rPr>
              <a:t>info@pathassist.org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to ask the subcommittee how else you can advocate!</a:t>
            </a:r>
          </a:p>
          <a:p>
            <a:pPr marL="685800" indent="-685800" algn="l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8"/>
              </a:rPr>
              <a:t>Volunteer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 as a member of the committee.</a:t>
            </a:r>
          </a:p>
          <a:p>
            <a:pPr marL="1143000" lvl="1" indent="-685800">
              <a:lnSpc>
                <a:spcPts val="4950"/>
              </a:lnSpc>
              <a:buFont typeface="Arial" panose="020B0604020202020204" pitchFamily="34" charset="0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The AAPA offers multiple committees to share your knowledge and enthusiasm!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7269" y="922397"/>
            <a:ext cx="11608033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Advocacy Subcommittee</a:t>
            </a:r>
          </a:p>
        </p:txBody>
      </p:sp>
      <p:pic>
        <p:nvPicPr>
          <p:cNvPr id="8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875D748-2DEE-BBBC-2A8C-87E039F953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15034"/>
            <a:ext cx="3177474" cy="8766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0B21D-1B67-2331-11DF-18EFAB5A7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535FD0-4F97-F7B5-AA82-AB5C648B69FB}"/>
              </a:ext>
            </a:extLst>
          </p:cNvPr>
          <p:cNvSpPr/>
          <p:nvPr/>
        </p:nvSpPr>
        <p:spPr>
          <a:xfrm>
            <a:off x="13861629" y="76200"/>
            <a:ext cx="4111692" cy="1138944"/>
          </a:xfrm>
          <a:custGeom>
            <a:avLst/>
            <a:gdLst/>
            <a:ahLst/>
            <a:cxnLst/>
            <a:rect l="l" t="t" r="r" b="b"/>
            <a:pathLst>
              <a:path w="4111692" h="1138944">
                <a:moveTo>
                  <a:pt x="0" y="0"/>
                </a:moveTo>
                <a:lnTo>
                  <a:pt x="4111692" y="0"/>
                </a:lnTo>
                <a:lnTo>
                  <a:pt x="4111692" y="1138944"/>
                </a:lnTo>
                <a:lnTo>
                  <a:pt x="0" y="11389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975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819DDF1-5AED-4570-DC38-F2C3B8C2B779}"/>
              </a:ext>
            </a:extLst>
          </p:cNvPr>
          <p:cNvSpPr txBox="1"/>
          <p:nvPr/>
        </p:nvSpPr>
        <p:spPr>
          <a:xfrm>
            <a:off x="757269" y="922397"/>
            <a:ext cx="11608033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50"/>
              </a:lnSpc>
            </a:pPr>
            <a:r>
              <a:rPr lang="en-US" sz="7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Attend Conferences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ED232E26-661A-D8A5-F9D1-6C960F104E94}"/>
              </a:ext>
            </a:extLst>
          </p:cNvPr>
          <p:cNvSpPr/>
          <p:nvPr/>
        </p:nvSpPr>
        <p:spPr>
          <a:xfrm flipV="1">
            <a:off x="757269" y="2141597"/>
            <a:ext cx="16502031" cy="19050"/>
          </a:xfrm>
          <a:prstGeom prst="line">
            <a:avLst/>
          </a:prstGeom>
          <a:ln w="38100" cap="flat">
            <a:solidFill>
              <a:srgbClr val="008A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FCA5D6D-4180-8DC3-B33B-EB08AA097EE9}"/>
              </a:ext>
            </a:extLst>
          </p:cNvPr>
          <p:cNvSpPr txBox="1"/>
          <p:nvPr/>
        </p:nvSpPr>
        <p:spPr>
          <a:xfrm>
            <a:off x="757269" y="2703597"/>
            <a:ext cx="16502031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Check out what other medicine-based conferences are out there besides the AAPA.</a:t>
            </a:r>
          </a:p>
          <a:p>
            <a:pPr marL="1428847" lvl="2" indent="-485824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e.g. National Association of Medical Examiners (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NAME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), American Academy of Forensic Sciences (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  <a:hlinkClick r:id="rId6"/>
              </a:rPr>
              <a:t>AAFS</a:t>
            </a: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), etc.</a:t>
            </a:r>
          </a:p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Present a poster or give a talk.</a:t>
            </a:r>
          </a:p>
          <a:p>
            <a:pPr marL="971647" lvl="1" indent="-485824" algn="l">
              <a:lnSpc>
                <a:spcPts val="4950"/>
              </a:lnSpc>
              <a:buFont typeface="Arial"/>
              <a:buChar char="•"/>
            </a:pPr>
            <a:r>
              <a:rPr lang="en-US" sz="4500" dirty="0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rPr>
              <a:t>Volunteer to work the AAPA booth.</a:t>
            </a:r>
          </a:p>
        </p:txBody>
      </p:sp>
      <p:pic>
        <p:nvPicPr>
          <p:cNvPr id="7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B1EF1DA-86AE-0E6B-99E2-BE7D010406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15034"/>
            <a:ext cx="3177474" cy="876666"/>
          </a:xfrm>
          <a:prstGeom prst="rect">
            <a:avLst/>
          </a:prstGeom>
        </p:spPr>
      </p:pic>
      <p:pic>
        <p:nvPicPr>
          <p:cNvPr id="11" name="Picture 10" descr="People at meeting">
            <a:extLst>
              <a:ext uri="{FF2B5EF4-FFF2-40B4-BE49-F238E27FC236}">
                <a16:creationId xmlns:a16="http://schemas.microsoft.com/office/drawing/2014/main" id="{3482211C-4109-8D0B-9802-6750202E6E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165329"/>
            <a:ext cx="7010400" cy="374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15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2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B0A586F4-2684-537D-ABB1-F87177C62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0" t="2367" b="5348"/>
          <a:stretch>
            <a:fillRect/>
          </a:stretch>
        </p:blipFill>
        <p:spPr>
          <a:xfrm>
            <a:off x="4191000" y="3485385"/>
            <a:ext cx="3284730" cy="5337687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981200" y="-940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5640349" y="2882894"/>
            <a:ext cx="10620170" cy="190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00"/>
              </a:lnSpc>
            </a:pPr>
            <a:r>
              <a:rPr lang="en-US" sz="12500" b="1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THANK YOU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45319" y="4752969"/>
            <a:ext cx="7315200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50"/>
              </a:lnSpc>
            </a:pPr>
            <a:r>
              <a:rPr lang="en-US" sz="3500" b="1" dirty="0">
                <a:solidFill>
                  <a:srgbClr val="01426A"/>
                </a:solidFill>
                <a:latin typeface="Avenir Bold"/>
                <a:ea typeface="Avenir Bold"/>
                <a:cs typeface="Avenir Bold"/>
                <a:sym typeface="Avenir Bold"/>
              </a:rPr>
              <a:t>Do you have any questions?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38403" y="5854700"/>
            <a:ext cx="5722116" cy="153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50"/>
              </a:lnSpc>
            </a:pPr>
            <a:r>
              <a:rPr lang="en-US" sz="3500" dirty="0">
                <a:solidFill>
                  <a:srgbClr val="01426A"/>
                </a:solidFill>
                <a:latin typeface="Avenir"/>
                <a:ea typeface="Avenir"/>
                <a:cs typeface="Avenir"/>
                <a:sym typeface="Avenir"/>
              </a:rPr>
              <a:t>202.591.2478 </a:t>
            </a:r>
          </a:p>
          <a:p>
            <a:pPr algn="r">
              <a:lnSpc>
                <a:spcPts val="3850"/>
              </a:lnSpc>
            </a:pPr>
            <a:r>
              <a:rPr lang="en-US" sz="3500" dirty="0">
                <a:solidFill>
                  <a:srgbClr val="01426A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info@pathassist.org</a:t>
            </a:r>
            <a:endParaRPr lang="en-US" sz="3500" dirty="0">
              <a:solidFill>
                <a:srgbClr val="01426A"/>
              </a:solidFill>
              <a:latin typeface="Avenir"/>
              <a:ea typeface="Avenir"/>
              <a:cs typeface="Avenir"/>
              <a:sym typeface="Avenir"/>
            </a:endParaRPr>
          </a:p>
          <a:p>
            <a:pPr algn="r">
              <a:lnSpc>
                <a:spcPts val="3850"/>
              </a:lnSpc>
            </a:pPr>
            <a:r>
              <a:rPr lang="en-US" sz="3500" dirty="0">
                <a:solidFill>
                  <a:srgbClr val="01426A"/>
                </a:solidFill>
                <a:latin typeface="Avenir"/>
                <a:ea typeface="Avenir"/>
                <a:cs typeface="Avenir"/>
                <a:sym typeface="Avenir"/>
                <a:hlinkClick r:id="rId6"/>
              </a:rPr>
              <a:t>www.pathassist.org</a:t>
            </a:r>
            <a:endParaRPr lang="en-US" sz="3500" dirty="0">
              <a:solidFill>
                <a:srgbClr val="01426A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" name="Content Placeholder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38067BC-FEC7-7EE0-7691-44A39906DC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29153" y="4508133"/>
            <a:ext cx="5894640" cy="16263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E869E6C4B1DE438CB7912A099F9936" ma:contentTypeVersion="14" ma:contentTypeDescription="Create a new document." ma:contentTypeScope="" ma:versionID="9a56194e0170cdb12f1274ef929dadf0">
  <xsd:schema xmlns:xsd="http://www.w3.org/2001/XMLSchema" xmlns:xs="http://www.w3.org/2001/XMLSchema" xmlns:p="http://schemas.microsoft.com/office/2006/metadata/properties" xmlns:ns2="de9d6dd1-4e6a-42dc-8fe0-393f3fd78044" xmlns:ns3="af3c8248-96ea-48d3-8a7d-c5a8c050bb25" targetNamespace="http://schemas.microsoft.com/office/2006/metadata/properties" ma:root="true" ma:fieldsID="f0435fcdefb927492a909c235eb39b40" ns2:_="" ns3:_="">
    <xsd:import namespace="de9d6dd1-4e6a-42dc-8fe0-393f3fd78044"/>
    <xsd:import namespace="af3c8248-96ea-48d3-8a7d-c5a8c050bb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d6dd1-4e6a-42dc-8fe0-393f3fd780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3486d5f-0198-4fe6-9ac5-bd9f70c295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3c8248-96ea-48d3-8a7d-c5a8c050bb2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f21ce45-0f57-4a19-b5df-09121579333a}" ma:internalName="TaxCatchAll" ma:showField="CatchAllData" ma:web="af3c8248-96ea-48d3-8a7d-c5a8c050bb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f3c8248-96ea-48d3-8a7d-c5a8c050bb25" xsi:nil="true"/>
    <lcf76f155ced4ddcb4097134ff3c332f xmlns="de9d6dd1-4e6a-42dc-8fe0-393f3fd7804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96DE62E-86FD-4467-9EB4-A2B61B860C06}"/>
</file>

<file path=customXml/itemProps2.xml><?xml version="1.0" encoding="utf-8"?>
<ds:datastoreItem xmlns:ds="http://schemas.openxmlformats.org/officeDocument/2006/customXml" ds:itemID="{3F8394D6-824B-401A-892F-80FBB5829D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70412A-7A76-494B-9DE6-CE0CC9A54DF8}">
  <ds:schemaRefs>
    <ds:schemaRef ds:uri="http://schemas.microsoft.com/office/2006/metadata/properties"/>
    <ds:schemaRef ds:uri="http://schemas.microsoft.com/office/infopath/2007/PartnerControls"/>
    <ds:schemaRef ds:uri="af3c8248-96ea-48d3-8a7d-c5a8c050bb25"/>
    <ds:schemaRef ds:uri="de9d6dd1-4e6a-42dc-8fe0-393f3fd7804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414</Words>
  <Application>Microsoft Office PowerPoint</Application>
  <PresentationFormat>Custom</PresentationFormat>
  <Paragraphs>45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Avenir</vt:lpstr>
      <vt:lpstr>Avenir Bold</vt:lpstr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AAPA Branded Powerpoint Deck</dc:title>
  <cp:lastModifiedBy>McGee, Jennifer</cp:lastModifiedBy>
  <cp:revision>32</cp:revision>
  <dcterms:created xsi:type="dcterms:W3CDTF">2006-08-16T00:00:00Z</dcterms:created>
  <dcterms:modified xsi:type="dcterms:W3CDTF">2026-03-12T00:07:30Z</dcterms:modified>
  <dc:identifier>DAGcMMk0FrU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0x01010014E869E6C4B1DE438CB7912A099F9936</vt:lpwstr>
  </property>
  <property fmtid="{D5CDD505-2E9C-101B-9397-08002B2CF9AE}" pid="3" name="MediaServiceImageTags">
    <vt:lpwstr/>
  </property>
</Properties>
</file>